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93" r:id="rId3"/>
    <p:sldId id="292" r:id="rId4"/>
    <p:sldId id="282" r:id="rId5"/>
    <p:sldId id="289" r:id="rId6"/>
    <p:sldId id="258" r:id="rId7"/>
    <p:sldId id="259" r:id="rId8"/>
    <p:sldId id="291" r:id="rId9"/>
    <p:sldId id="296" r:id="rId10"/>
    <p:sldId id="294" r:id="rId11"/>
    <p:sldId id="295" r:id="rId12"/>
    <p:sldId id="260" r:id="rId13"/>
    <p:sldId id="297" r:id="rId14"/>
    <p:sldId id="261" r:id="rId15"/>
    <p:sldId id="262" r:id="rId16"/>
    <p:sldId id="263" r:id="rId17"/>
    <p:sldId id="268" r:id="rId18"/>
    <p:sldId id="265" r:id="rId19"/>
    <p:sldId id="264" r:id="rId20"/>
    <p:sldId id="269" r:id="rId21"/>
    <p:sldId id="270" r:id="rId22"/>
    <p:sldId id="271" r:id="rId23"/>
    <p:sldId id="319" r:id="rId24"/>
    <p:sldId id="298" r:id="rId25"/>
    <p:sldId id="301" r:id="rId26"/>
    <p:sldId id="273" r:id="rId27"/>
    <p:sldId id="272" r:id="rId28"/>
    <p:sldId id="283" r:id="rId29"/>
    <p:sldId id="285" r:id="rId30"/>
    <p:sldId id="314" r:id="rId31"/>
    <p:sldId id="299" r:id="rId32"/>
    <p:sldId id="300" r:id="rId33"/>
    <p:sldId id="286" r:id="rId34"/>
    <p:sldId id="287" r:id="rId35"/>
    <p:sldId id="288" r:id="rId36"/>
    <p:sldId id="315" r:id="rId37"/>
    <p:sldId id="303" r:id="rId38"/>
    <p:sldId id="305" r:id="rId39"/>
    <p:sldId id="304" r:id="rId40"/>
    <p:sldId id="306" r:id="rId41"/>
    <p:sldId id="307" r:id="rId42"/>
    <p:sldId id="312" r:id="rId43"/>
    <p:sldId id="316" r:id="rId44"/>
    <p:sldId id="309" r:id="rId45"/>
    <p:sldId id="310" r:id="rId46"/>
    <p:sldId id="277" r:id="rId47"/>
    <p:sldId id="267" r:id="rId48"/>
    <p:sldId id="278" r:id="rId49"/>
    <p:sldId id="311" r:id="rId50"/>
    <p:sldId id="317" r:id="rId51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D946A-E730-A840-9511-592FF510D95E}" type="datetimeFigureOut">
              <a:rPr lang="en-EG" smtClean="0"/>
              <a:t>6/30/20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0A930-9845-F241-89B3-00F79F8F1EFA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12210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A930-9845-F241-89B3-00F79F8F1EFA}" type="slidenum">
              <a:rPr lang="en-EG" smtClean="0"/>
              <a:t>16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0348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0617-3075-B943-B44F-062036BB4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55AD3-AFDA-9041-902F-821E044C7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96AE-4790-704F-95CF-CFF4048A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03639-78E0-8047-90F0-1DB132C8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060A-A68E-C84E-BCE3-7A18872C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6691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3E1E-8D7E-1E47-8149-F454A690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1A568-F9D0-FA4C-9734-468DD0F41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998BA-9C10-B54A-A95F-A0AC5268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CCF32-8276-1643-81A1-C736CDAB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89E2-37D8-6749-8BC8-064016DC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51072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B8142-FF91-DB4F-BE34-B9D223AB8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36B15-B47D-9A4E-90F9-FE2FB0C4C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3F596-2C04-B047-85F7-2EE815C6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E5665-F3FB-E843-9AE7-18D954F0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9FD0-0C49-E746-9BE5-92E22EF5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2282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B079-86BF-B344-A3FF-24FEB9CE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AC99-8DE5-FA45-AB4B-343559F7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EEAB9-E430-CF41-889E-5E79E4E1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A624B-6770-3F40-AA72-EE556720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7329C-FE17-A34D-AFD8-0B0EDC0C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8642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615D-4645-264F-8642-94C07AC4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A7469-0837-B042-A90D-1CC76947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35F6B-4AA9-524B-A39F-DC85D6D6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03DD4-09BD-5D4C-93E9-9BD99B33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DE63-FBD9-BF4C-9E2E-FF477D30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19080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468B-8B8F-1344-8049-19EC8C8A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8295-C004-3E4C-B99E-F40FF2B45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3AC08-D097-644D-B799-3E0F8F99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0F04-95B2-884D-BDD0-0BD09539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47FF-AD4E-7B4D-B5C7-0080B130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AA815-1900-054A-A27E-84E749C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110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7D15-471A-1F44-857C-4790838D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DCD09-BCC9-564A-A81A-E8781189C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F52CE-5EB4-FD4F-98F7-0FD45EC0C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62862-E13B-4F41-9DA6-578F2D46C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4DC75-D5CD-F445-949F-E4A9CF429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3840B-75CF-F641-ACCE-FC453B97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BA54F-6AA9-5248-993B-BE643CE8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A2B4-9DC2-8F49-A16D-8F7801A2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921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B74A-207D-514D-9AC7-8263451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40A78-865C-8145-B684-CA2367DB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2100B-2F2C-A24C-BFAB-944E0CF0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EE2CF-C0D4-E54A-B21D-CFBD9859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68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F698B-7AD9-3444-89B7-A15175B9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F004E-8E3B-B543-95FB-EA5A8EEA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3C9A-8256-4C4B-9925-C1F6D2BE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1277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BD17-24FB-6840-8DDC-0EB79259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1D25-FBE7-BA4B-8BF7-62BD7036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12EAA-0E92-9347-9413-6032EFA11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165BF-094E-B043-965D-4172716E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D507D-D4D7-3748-A6E5-11043F1B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3A7C5-6BC7-F048-89DC-11FDA44C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7466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4697-E66F-0740-822D-AA385F9B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0F029-CCEA-BB4F-B61E-1EC35EAD7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F9D6D-FA69-3948-8D04-892FD4BD5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3F402-C13B-3947-94E4-0F29DECC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ED6C6-A81A-814C-8C8E-ECA5BBF2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CD883-B6E8-D840-9DA4-1A0527CB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0179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632F7-48EF-E549-A200-D91BD9B6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6E96-7904-DA49-8CA0-9A05F967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7C423-240F-394A-8A76-609BC27C8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68C62-B3D6-2C43-A8C9-6359535C6EFD}" type="datetimeFigureOut">
              <a:rPr lang="en-EG" smtClean="0"/>
              <a:t>6/30/20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D157B-392E-9946-BE4E-F34C81977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0E59C-BB54-F34A-9B73-1E9734ED2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9983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2A701-4E95-EA4D-BC3E-252CD7948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672" y="1251067"/>
            <a:ext cx="6405753" cy="2376859"/>
          </a:xfrm>
        </p:spPr>
        <p:txBody>
          <a:bodyPr anchor="t">
            <a:normAutofit/>
          </a:bodyPr>
          <a:lstStyle/>
          <a:p>
            <a:pPr algn="l"/>
            <a:r>
              <a:rPr lang="en-EG" sz="5400" dirty="0"/>
              <a:t>Prioritizing Cycle Infrastructure Based on Potential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8AA71-93E3-BD4F-A8D0-4D68C63E11A1}"/>
              </a:ext>
            </a:extLst>
          </p:cNvPr>
          <p:cNvSpPr txBox="1"/>
          <p:nvPr/>
        </p:nvSpPr>
        <p:spPr>
          <a:xfrm>
            <a:off x="1246925" y="5001395"/>
            <a:ext cx="4167376" cy="1155525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EG" sz="2000" dirty="0"/>
              <a:t>I use Manchester as an example </a:t>
            </a:r>
            <a:r>
              <a:rPr lang="en-EG" sz="2000"/>
              <a:t>but the </a:t>
            </a:r>
            <a:r>
              <a:rPr lang="en-EG" sz="2000" dirty="0"/>
              <a:t>analysis Is automated to run on any city in the UK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15EC1-FB13-42AE-A9F6-55A9D8614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0" y="5123318"/>
            <a:ext cx="6455774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30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A6CE-2DBD-3143-8C03-04A254F0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5D48050-4ADC-ED4D-8FBD-7DC056999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6044467" cy="6857999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BA09770-861F-8741-825E-8F6B098E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67" y="0"/>
            <a:ext cx="604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0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21FA-1643-304C-B933-709965A42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CB135-D3AF-BE47-8FBF-E73490D99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3284"/>
            <a:ext cx="5656428" cy="6417734"/>
          </a:xfr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3B473E1-70E8-4841-AB00-2657B937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6" y="153284"/>
            <a:ext cx="6417734" cy="64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61369F1-DD8B-354C-ADCD-BDDFFA940B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8" r="-1208" b="13330"/>
          <a:stretch/>
        </p:blipFill>
        <p:spPr>
          <a:xfrm>
            <a:off x="690982" y="0"/>
            <a:ext cx="10550462" cy="6858000"/>
          </a:xfrm>
        </p:spPr>
      </p:pic>
    </p:spTree>
    <p:extLst>
      <p:ext uri="{BB962C8B-B14F-4D97-AF65-F5344CB8AC3E}">
        <p14:creationId xmlns:p14="http://schemas.microsoft.com/office/powerpoint/2010/main" val="1922258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CF9E1-6C99-994F-9C40-88CE795F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Route The Flows?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18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9ED2F88-F606-214B-A8FB-1D556568D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924" y="237631"/>
            <a:ext cx="6732475" cy="6382737"/>
          </a:xfrm>
        </p:spPr>
      </p:pic>
    </p:spTree>
    <p:extLst>
      <p:ext uri="{BB962C8B-B14F-4D97-AF65-F5344CB8AC3E}">
        <p14:creationId xmlns:p14="http://schemas.microsoft.com/office/powerpoint/2010/main" val="260162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EEEC-1D60-154C-98AC-709EDAA4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7D181-7916-EB4B-80FE-87A463E59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025" y="0"/>
            <a:ext cx="10843949" cy="6506369"/>
          </a:xfrm>
        </p:spPr>
      </p:pic>
    </p:spTree>
    <p:extLst>
      <p:ext uri="{BB962C8B-B14F-4D97-AF65-F5344CB8AC3E}">
        <p14:creationId xmlns:p14="http://schemas.microsoft.com/office/powerpoint/2010/main" val="185234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486A-0699-C640-85FF-B95A4746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>
            <a:normAutofit fontScale="90000"/>
          </a:bodyPr>
          <a:lstStyle/>
          <a:p>
            <a:r>
              <a:rPr lang="en-EG" sz="4000" dirty="0"/>
              <a:t>Routing Flows – Weighting Profiles </a:t>
            </a:r>
            <a:br>
              <a:rPr lang="en-EG" sz="3600" dirty="0"/>
            </a:br>
            <a:r>
              <a:rPr lang="en-US" sz="1800" i="1" dirty="0"/>
              <a:t>the value is the % of commuters/flow that will choose that road type</a:t>
            </a:r>
            <a:br>
              <a:rPr lang="en-EG" sz="3600" dirty="0"/>
            </a:br>
            <a:endParaRPr lang="en-EG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AC552B-6E1A-B240-A133-C8CC4510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2871"/>
              </p:ext>
            </p:extLst>
          </p:nvPr>
        </p:nvGraphicFramePr>
        <p:xfrm>
          <a:off x="1007532" y="1203594"/>
          <a:ext cx="978312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428">
                  <a:extLst>
                    <a:ext uri="{9D8B030D-6E8A-4147-A177-3AD203B41FA5}">
                      <a16:colId xmlns:a16="http://schemas.microsoft.com/office/drawing/2014/main" val="6478819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633185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01611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58075032"/>
                    </a:ext>
                  </a:extLst>
                </a:gridCol>
              </a:tblGrid>
              <a:tr h="516260">
                <a:tc>
                  <a:txBody>
                    <a:bodyPr/>
                    <a:lstStyle/>
                    <a:p>
                      <a:r>
                        <a:rPr lang="en-EG"/>
                        <a:t>Highway Type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1. Default (from routino)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2. Reduced Impedence on Trunk Roads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3. Unweighted Shortest Paths (All roads equal)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60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4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trunk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0.3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21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7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4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tertiary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0932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unclassified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268307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residential 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297535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7754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797413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cycleway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33096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6194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steps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8899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0.2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38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A952A-2D99-0E45-9FCE-B15AEB54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354484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94C36A-4CD2-AE47-BECC-1126A791E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9" y="-1"/>
            <a:ext cx="11430002" cy="6858001"/>
          </a:xfrm>
        </p:spPr>
      </p:pic>
    </p:spTree>
    <p:extLst>
      <p:ext uri="{BB962C8B-B14F-4D97-AF65-F5344CB8AC3E}">
        <p14:creationId xmlns:p14="http://schemas.microsoft.com/office/powerpoint/2010/main" val="241036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D4B92180-6A1E-0444-83FA-DD0E84CB9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33" y="20320"/>
            <a:ext cx="11396133" cy="6837680"/>
          </a:xfrm>
        </p:spPr>
      </p:pic>
    </p:spTree>
    <p:extLst>
      <p:ext uri="{BB962C8B-B14F-4D97-AF65-F5344CB8AC3E}">
        <p14:creationId xmlns:p14="http://schemas.microsoft.com/office/powerpoint/2010/main" val="341486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EAC6-C2E4-A346-856D-CC6CDC2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Current Mode Share?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12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48099D-0FBD-F640-AFA7-F46A4ABB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0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DB39E-8217-F34A-A489-3DA24443D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754" y="67733"/>
            <a:ext cx="11204223" cy="6722534"/>
          </a:xfrm>
        </p:spPr>
      </p:pic>
    </p:spTree>
    <p:extLst>
      <p:ext uri="{BB962C8B-B14F-4D97-AF65-F5344CB8AC3E}">
        <p14:creationId xmlns:p14="http://schemas.microsoft.com/office/powerpoint/2010/main" val="3767547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8279-7456-614E-A29F-4A0E58F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Flow on Trunk Roads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1F836899-B611-964D-A3CD-EB84C1233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502"/>
          <a:stretch/>
        </p:blipFill>
        <p:spPr>
          <a:xfrm>
            <a:off x="756310" y="1554690"/>
            <a:ext cx="10679379" cy="5303310"/>
          </a:xfrm>
        </p:spPr>
      </p:pic>
    </p:spTree>
    <p:extLst>
      <p:ext uri="{BB962C8B-B14F-4D97-AF65-F5344CB8AC3E}">
        <p14:creationId xmlns:p14="http://schemas.microsoft.com/office/powerpoint/2010/main" val="233038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E8D06-DF55-43E7-9CF6-CFA00D2D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506D8-18BB-4C6F-8AFD-8177E6119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6100192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8D3F9-1641-1F46-B1FA-91003CA3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2" y="1054121"/>
            <a:ext cx="5067537" cy="1193856"/>
          </a:xfrm>
        </p:spPr>
        <p:txBody>
          <a:bodyPr>
            <a:normAutofit/>
          </a:bodyPr>
          <a:lstStyle/>
          <a:p>
            <a:r>
              <a:rPr lang="en-EG" sz="4000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6113-617B-1844-9CD3-1C08EB6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408844"/>
            <a:ext cx="5067294" cy="3391224"/>
          </a:xfrm>
        </p:spPr>
        <p:txBody>
          <a:bodyPr>
            <a:normAutofit/>
          </a:bodyPr>
          <a:lstStyle/>
          <a:p>
            <a:r>
              <a:rPr lang="en-EG" sz="2000" dirty="0"/>
              <a:t>Trunk roads are direct so they are part of unweighted shortest paths</a:t>
            </a:r>
          </a:p>
          <a:p>
            <a:r>
              <a:rPr lang="en-EG" sz="2000" dirty="0"/>
              <a:t>Can cycling infrastructure be added to all of them? Is there enough funding? Is it technically possible?</a:t>
            </a:r>
          </a:p>
          <a:p>
            <a:r>
              <a:rPr lang="en-EG" sz="2000" dirty="0"/>
              <a:t>If the answer to any of the above is no, then we should use a weighted road network for routing</a:t>
            </a:r>
          </a:p>
        </p:txBody>
      </p:sp>
    </p:spTree>
    <p:extLst>
      <p:ext uri="{BB962C8B-B14F-4D97-AF65-F5344CB8AC3E}">
        <p14:creationId xmlns:p14="http://schemas.microsoft.com/office/powerpoint/2010/main" val="137514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CF9E1-6C99-994F-9C40-88CE795F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Prioritize Road Segments?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9FD5C-A297-FD4E-83A3-92745F582D41}"/>
              </a:ext>
            </a:extLst>
          </p:cNvPr>
          <p:cNvSpPr txBox="1"/>
          <p:nvPr/>
        </p:nvSpPr>
        <p:spPr>
          <a:xfrm>
            <a:off x="897467" y="4579403"/>
            <a:ext cx="9770533" cy="16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Things to Consider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Connectedness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- Fair Distribution of investment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34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640E-A615-CF4C-9709-846035AD4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800"/>
              <a:t>Fair Distribution – Community Detection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E811-A805-A148-81D5-31C21F0C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EG" sz="2200" dirty="0">
                <a:solidFill>
                  <a:schemeClr val="bg1"/>
                </a:solidFill>
              </a:rPr>
              <a:t>If we identify the different communities that exist in the city, we can see the effect of any growth algorithm on each community</a:t>
            </a:r>
          </a:p>
          <a:p>
            <a:r>
              <a:rPr lang="en-EG" sz="2200" dirty="0">
                <a:solidFill>
                  <a:schemeClr val="bg1"/>
                </a:solidFill>
              </a:rPr>
              <a:t>Here we identify communities based on the potential cycling flow between them </a:t>
            </a:r>
          </a:p>
          <a:p>
            <a:pPr marL="0" indent="0">
              <a:buNone/>
            </a:pPr>
            <a:endParaRPr lang="en-EG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4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5EFA-91E4-7E45-827E-356C0C89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Communities – Louvain Algorithm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2535462-FF66-6844-86B7-35CE3A1CB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0" y="1461030"/>
            <a:ext cx="10692670" cy="503184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C66E5-5D96-D641-ACD8-DE68BC05C326}"/>
              </a:ext>
            </a:extLst>
          </p:cNvPr>
          <p:cNvSpPr txBox="1"/>
          <p:nvPr/>
        </p:nvSpPr>
        <p:spPr>
          <a:xfrm>
            <a:off x="8940800" y="3790351"/>
            <a:ext cx="2862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EG" dirty="0"/>
              <a:t>MSOAs assigned to communities based on potential flow between them</a:t>
            </a:r>
          </a:p>
          <a:p>
            <a:pPr marL="342900" indent="-342900">
              <a:buAutoNum type="arabicPeriod"/>
            </a:pPr>
            <a:r>
              <a:rPr lang="en-EG" dirty="0"/>
              <a:t>Edges assigned to communities based on their proximity to MSOA centroids</a:t>
            </a:r>
          </a:p>
        </p:txBody>
      </p:sp>
    </p:spTree>
    <p:extLst>
      <p:ext uri="{BB962C8B-B14F-4D97-AF65-F5344CB8AC3E}">
        <p14:creationId xmlns:p14="http://schemas.microsoft.com/office/powerpoint/2010/main" val="2622000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800"/>
              <a:t>Function 1 – One Seed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1C43-AF4F-9F48-8DC3-B941A6D85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EG" sz="2200" dirty="0">
                <a:solidFill>
                  <a:schemeClr val="bg1"/>
                </a:solidFill>
              </a:rPr>
              <a:t>We aim for a connected network. We grow the network incrementally by selecting neighboring edges.</a:t>
            </a:r>
          </a:p>
          <a:p>
            <a:r>
              <a:rPr lang="en-EG" sz="2200" dirty="0">
                <a:solidFill>
                  <a:schemeClr val="bg1"/>
                </a:solidFill>
              </a:rPr>
              <a:t>How to prioritize edges?</a:t>
            </a:r>
          </a:p>
          <a:p>
            <a:pPr lvl="1"/>
            <a:r>
              <a:rPr lang="en-EG" sz="2200" dirty="0">
                <a:solidFill>
                  <a:schemeClr val="bg1"/>
                </a:solidFill>
              </a:rPr>
              <a:t>Option1: Flow passing through them: Higher is better</a:t>
            </a:r>
          </a:p>
          <a:p>
            <a:pPr lvl="1"/>
            <a:r>
              <a:rPr lang="en-EG" sz="2200" dirty="0">
                <a:solidFill>
                  <a:schemeClr val="bg1"/>
                </a:solidFill>
              </a:rPr>
              <a:t>Option 2: Person_km Satisfied: Edges have different lengths so ‘person_km satisfied’ accounts for that. It is equal to: </a:t>
            </a:r>
            <a:r>
              <a:rPr lang="en-US" sz="2200" b="1" i="1" dirty="0">
                <a:solidFill>
                  <a:schemeClr val="bg1"/>
                </a:solidFill>
              </a:rPr>
              <a:t>F</a:t>
            </a:r>
            <a:r>
              <a:rPr lang="en-EG" sz="2200" b="1" i="1" dirty="0">
                <a:solidFill>
                  <a:schemeClr val="bg1"/>
                </a:solidFill>
              </a:rPr>
              <a:t>low on edge * length of edge</a:t>
            </a:r>
          </a:p>
        </p:txBody>
      </p:sp>
    </p:spTree>
    <p:extLst>
      <p:ext uri="{BB962C8B-B14F-4D97-AF65-F5344CB8AC3E}">
        <p14:creationId xmlns:p14="http://schemas.microsoft.com/office/powerpoint/2010/main" val="3222669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AD259AF-5009-4945-9935-F5A63A9F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2" y="1236133"/>
            <a:ext cx="4850499" cy="550333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6C2CB65-9241-914E-A7DF-5EFBDC64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10" y="1236133"/>
            <a:ext cx="4977358" cy="56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85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72DCD8E-1A4F-274B-9E84-13E37FD01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41168"/>
            <a:ext cx="5384799" cy="6726697"/>
          </a:xfrm>
        </p:spPr>
      </p:pic>
    </p:spTree>
    <p:extLst>
      <p:ext uri="{BB962C8B-B14F-4D97-AF65-F5344CB8AC3E}">
        <p14:creationId xmlns:p14="http://schemas.microsoft.com/office/powerpoint/2010/main" val="315468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571EAF-B592-F140-B974-07158F1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29" b="21481"/>
          <a:stretch/>
        </p:blipFill>
        <p:spPr>
          <a:xfrm>
            <a:off x="1719099" y="681037"/>
            <a:ext cx="8474768" cy="5460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81344F-87DD-8C41-A3A5-CCAA27DC1E72}"/>
              </a:ext>
            </a:extLst>
          </p:cNvPr>
          <p:cNvSpPr txBox="1"/>
          <p:nvPr/>
        </p:nvSpPr>
        <p:spPr>
          <a:xfrm>
            <a:off x="1120858" y="6141633"/>
            <a:ext cx="2282742" cy="37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i="1" dirty="0"/>
              <a:t>1 box = 1%</a:t>
            </a:r>
          </a:p>
        </p:txBody>
      </p:sp>
    </p:spTree>
    <p:extLst>
      <p:ext uri="{BB962C8B-B14F-4D97-AF65-F5344CB8AC3E}">
        <p14:creationId xmlns:p14="http://schemas.microsoft.com/office/powerpoint/2010/main" val="531110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8FAC-AB26-474E-BA4B-68128DB4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1CB024-EAC2-F14F-8EA7-AD0E78424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77"/>
          <a:stretch/>
        </p:blipFill>
        <p:spPr>
          <a:xfrm>
            <a:off x="630766" y="238707"/>
            <a:ext cx="10930467" cy="53500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D21E9-9EFD-0D45-979A-3B6684404E51}"/>
              </a:ext>
            </a:extLst>
          </p:cNvPr>
          <p:cNvSpPr txBox="1"/>
          <p:nvPr/>
        </p:nvSpPr>
        <p:spPr>
          <a:xfrm>
            <a:off x="838200" y="5994400"/>
            <a:ext cx="430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b="1" i="1" dirty="0">
                <a:highlight>
                  <a:srgbClr val="FFFF00"/>
                </a:highlight>
              </a:rPr>
              <a:t>Growth is predominantly in Community 1…</a:t>
            </a:r>
          </a:p>
        </p:txBody>
      </p:sp>
    </p:spTree>
    <p:extLst>
      <p:ext uri="{BB962C8B-B14F-4D97-AF65-F5344CB8AC3E}">
        <p14:creationId xmlns:p14="http://schemas.microsoft.com/office/powerpoint/2010/main" val="435124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E8D06-DF55-43E7-9CF6-CFA00D2D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506D8-18BB-4C6F-8AFD-8177E6119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6100192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8D3F9-1641-1F46-B1FA-91003CA3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2" y="1054121"/>
            <a:ext cx="5067537" cy="1193856"/>
          </a:xfrm>
        </p:spPr>
        <p:txBody>
          <a:bodyPr>
            <a:normAutofit/>
          </a:bodyPr>
          <a:lstStyle/>
          <a:p>
            <a:r>
              <a:rPr lang="en-EG" sz="4000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6113-617B-1844-9CD3-1C08EB6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408844"/>
            <a:ext cx="5067294" cy="3391224"/>
          </a:xfrm>
        </p:spPr>
        <p:txBody>
          <a:bodyPr>
            <a:normAutofit/>
          </a:bodyPr>
          <a:lstStyle/>
          <a:p>
            <a:r>
              <a:rPr lang="en-EG" sz="2000"/>
              <a:t>Does not account for existing infrastructure</a:t>
            </a:r>
          </a:p>
          <a:p>
            <a:r>
              <a:rPr lang="en-EG" sz="2000"/>
              <a:t>Does not ensure equal distribution of investment</a:t>
            </a:r>
          </a:p>
        </p:txBody>
      </p:sp>
    </p:spTree>
    <p:extLst>
      <p:ext uri="{BB962C8B-B14F-4D97-AF65-F5344CB8AC3E}">
        <p14:creationId xmlns:p14="http://schemas.microsoft.com/office/powerpoint/2010/main" val="144522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800" dirty="0"/>
              <a:t>Function 2 – Growth from Existing Infrastructure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1C43-AF4F-9F48-8DC3-B941A6D85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267" y="1399032"/>
            <a:ext cx="5823567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1. select investment length (km)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2. Identify all edges with cycling infrastructure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3. Add these edges to solution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4. Identify all edges that are connected to the current solution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5. Select edge with highest flow and append it to the solution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6. Repeat steps 4 &amp; 5 until the length of the edges in the solution reaches the investment length</a:t>
            </a:r>
            <a:endParaRPr lang="en-EG" sz="2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4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528B-693B-6F4A-A06E-B1B3B5B8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EG" sz="3600" dirty="0"/>
              <a:t>Connected Growth From Existing Infrastructure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44EF275-687E-4E4B-8723-54BEE3CB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9873"/>
            <a:ext cx="4740967" cy="5379059"/>
          </a:xfrm>
          <a:prstGeom prst="rect">
            <a:avLst/>
          </a:prstGeom>
        </p:spPr>
      </p:pic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0BDC1FF6-8932-C846-8420-12BEBB5D6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833" y="1479873"/>
            <a:ext cx="4740967" cy="5379060"/>
          </a:xfrm>
        </p:spPr>
      </p:pic>
    </p:spTree>
    <p:extLst>
      <p:ext uri="{BB962C8B-B14F-4D97-AF65-F5344CB8AC3E}">
        <p14:creationId xmlns:p14="http://schemas.microsoft.com/office/powerpoint/2010/main" val="3499853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98F9A8-FFB7-C348-B7D0-72FC1B5E0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7867" y="989025"/>
            <a:ext cx="5172767" cy="5868976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7CFD298-F2C3-A84F-9FC4-D8BE9959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6" y="989024"/>
            <a:ext cx="5172767" cy="586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7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85F1A40-CC32-8C4E-AFB6-FB7C6B2D3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1459" y="1032"/>
            <a:ext cx="5489082" cy="6856968"/>
          </a:xfrm>
        </p:spPr>
      </p:pic>
    </p:spTree>
    <p:extLst>
      <p:ext uri="{BB962C8B-B14F-4D97-AF65-F5344CB8AC3E}">
        <p14:creationId xmlns:p14="http://schemas.microsoft.com/office/powerpoint/2010/main" val="324972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97A124-9A13-BF4F-8974-2AD1B3FA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332"/>
          <a:stretch/>
        </p:blipFill>
        <p:spPr>
          <a:xfrm>
            <a:off x="230650" y="492707"/>
            <a:ext cx="11730699" cy="52919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64D3BF-1E39-2541-B60C-2E60B43C4020}"/>
              </a:ext>
            </a:extLst>
          </p:cNvPr>
          <p:cNvSpPr txBox="1"/>
          <p:nvPr/>
        </p:nvSpPr>
        <p:spPr>
          <a:xfrm>
            <a:off x="838200" y="5994400"/>
            <a:ext cx="449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b="1" i="1" dirty="0">
                <a:highlight>
                  <a:srgbClr val="FFFF00"/>
                </a:highlight>
              </a:rPr>
              <a:t>Growth still predominantly in Community 1…</a:t>
            </a:r>
          </a:p>
        </p:txBody>
      </p:sp>
    </p:spTree>
    <p:extLst>
      <p:ext uri="{BB962C8B-B14F-4D97-AF65-F5344CB8AC3E}">
        <p14:creationId xmlns:p14="http://schemas.microsoft.com/office/powerpoint/2010/main" val="170405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E8D06-DF55-43E7-9CF6-CFA00D2D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506D8-18BB-4C6F-8AFD-8177E6119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6100192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8D3F9-1641-1F46-B1FA-91003CA3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2" y="1054121"/>
            <a:ext cx="5067537" cy="1193856"/>
          </a:xfrm>
        </p:spPr>
        <p:txBody>
          <a:bodyPr>
            <a:normAutofit/>
          </a:bodyPr>
          <a:lstStyle/>
          <a:p>
            <a:r>
              <a:rPr lang="en-EG" sz="4000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6113-617B-1844-9CD3-1C08EB6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408844"/>
            <a:ext cx="5067294" cy="3391224"/>
          </a:xfrm>
        </p:spPr>
        <p:txBody>
          <a:bodyPr>
            <a:normAutofit/>
          </a:bodyPr>
          <a:lstStyle/>
          <a:p>
            <a:r>
              <a:rPr lang="en-EG" sz="2000" dirty="0"/>
              <a:t>Having Multiple Seeds allows for more spread out growth</a:t>
            </a:r>
          </a:p>
          <a:p>
            <a:r>
              <a:rPr lang="en-EG" sz="2000" dirty="0"/>
              <a:t>We are still not explicity distributing investment equally/fairly </a:t>
            </a:r>
          </a:p>
          <a:p>
            <a:pPr marL="0" indent="0">
              <a:buNone/>
            </a:pPr>
            <a:endParaRPr lang="en-EG" sz="2000" dirty="0"/>
          </a:p>
        </p:txBody>
      </p:sp>
    </p:spTree>
    <p:extLst>
      <p:ext uri="{BB962C8B-B14F-4D97-AF65-F5344CB8AC3E}">
        <p14:creationId xmlns:p14="http://schemas.microsoft.com/office/powerpoint/2010/main" val="4186219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800" dirty="0"/>
              <a:t>Function 3 – Growth Shared Between Communities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1C43-AF4F-9F48-8DC3-B941A6D85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471" y="298366"/>
            <a:ext cx="5823567" cy="4646168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Select investment length (km)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Identify edge with highest flow in each community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Add these edges to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For edges in each community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900" dirty="0">
                <a:solidFill>
                  <a:schemeClr val="bg1"/>
                </a:solidFill>
              </a:rPr>
              <a:t>identify all edges from that community that [a] have not    yet been chosen AND [b] neighbor the edges  in the current solution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900" dirty="0">
                <a:solidFill>
                  <a:schemeClr val="bg1"/>
                </a:solidFill>
              </a:rPr>
              <a:t>Select edge from [</a:t>
            </a:r>
            <a:r>
              <a:rPr lang="en-US" sz="1900" dirty="0" err="1">
                <a:solidFill>
                  <a:schemeClr val="bg1"/>
                </a:solidFill>
              </a:rPr>
              <a:t>i</a:t>
            </a:r>
            <a:r>
              <a:rPr lang="en-US" sz="1900" dirty="0">
                <a:solidFill>
                  <a:schemeClr val="bg1"/>
                </a:solidFill>
              </a:rPr>
              <a:t>] with highest flow and append it to the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Keep looping over the communities and selecting edges until you reach the investment length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7AACD-E496-C64F-B3A2-283CC88868CF}"/>
              </a:ext>
            </a:extLst>
          </p:cNvPr>
          <p:cNvSpPr txBox="1"/>
          <p:nvPr/>
        </p:nvSpPr>
        <p:spPr>
          <a:xfrm>
            <a:off x="7061200" y="5360401"/>
            <a:ext cx="355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b="1" i="1" dirty="0">
                <a:solidFill>
                  <a:schemeClr val="bg1"/>
                </a:solidFill>
                <a:highlight>
                  <a:srgbClr val="FFFF00"/>
                </a:highlight>
              </a:rPr>
              <a:t>BUT SHOULD WE SELECT EDGES BASED ON FLOW OR PERSON KM SATISFIED?</a:t>
            </a:r>
          </a:p>
        </p:txBody>
      </p:sp>
    </p:spTree>
    <p:extLst>
      <p:ext uri="{BB962C8B-B14F-4D97-AF65-F5344CB8AC3E}">
        <p14:creationId xmlns:p14="http://schemas.microsoft.com/office/powerpoint/2010/main" val="3399268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1AA4-2DEF-4140-B52B-F9C8B2BD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062B2AC-8DFE-844A-ABE8-C44837FE4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3" y="0"/>
            <a:ext cx="5880296" cy="6671733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4683F67-4B96-5244-8012-D48A5DDC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80297" cy="66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33F4A3-8336-C146-BA65-873662C3D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32" y="321598"/>
            <a:ext cx="5477569" cy="6214803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3124ED5-F0B0-7B4D-8770-2FB413BF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6205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74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3A83-B258-9142-BC6F-F7D49116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98B3AB5-6EF0-624E-A1FD-E2C85619F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5895222" cy="668866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92272F9-8A7B-094C-AE72-1A77ED38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68" y="-1"/>
            <a:ext cx="5895222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19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03E51C-1A2F-1346-942C-FA8B994A5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2"/>
            <a:ext cx="5489908" cy="6858001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1FDAEDF-B9B2-5746-8D7D-6276A495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91" y="0"/>
            <a:ext cx="548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03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485E-23F4-114F-8020-4BE43A02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E9D980-1C6F-6A40-86C4-8D3D8E91D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B1F5DC-DD66-2645-B2E6-717C18A9A312}"/>
              </a:ext>
            </a:extLst>
          </p:cNvPr>
          <p:cNvSpPr/>
          <p:nvPr/>
        </p:nvSpPr>
        <p:spPr>
          <a:xfrm>
            <a:off x="1009464" y="5942568"/>
            <a:ext cx="394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b="1" i="1" dirty="0">
                <a:highlight>
                  <a:srgbClr val="FFFF00"/>
                </a:highlight>
              </a:rPr>
              <a:t>Growth shared between communities…</a:t>
            </a:r>
          </a:p>
        </p:txBody>
      </p:sp>
    </p:spTree>
    <p:extLst>
      <p:ext uri="{BB962C8B-B14F-4D97-AF65-F5344CB8AC3E}">
        <p14:creationId xmlns:p14="http://schemas.microsoft.com/office/powerpoint/2010/main" val="996016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E8D06-DF55-43E7-9CF6-CFA00D2D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506D8-18BB-4C6F-8AFD-8177E6119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6100192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8D3F9-1641-1F46-B1FA-91003CA3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2" y="1054121"/>
            <a:ext cx="5067537" cy="1193856"/>
          </a:xfrm>
        </p:spPr>
        <p:txBody>
          <a:bodyPr>
            <a:normAutofit/>
          </a:bodyPr>
          <a:lstStyle/>
          <a:p>
            <a:r>
              <a:rPr lang="en-EG" sz="4000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36113-617B-1844-9CD3-1C08EB634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408844"/>
            <a:ext cx="5067294" cy="3391224"/>
          </a:xfrm>
        </p:spPr>
        <p:txBody>
          <a:bodyPr>
            <a:normAutofit/>
          </a:bodyPr>
          <a:lstStyle/>
          <a:p>
            <a:r>
              <a:rPr lang="en-EG" sz="2000" dirty="0"/>
              <a:t>Growth is distributed more fairly</a:t>
            </a:r>
          </a:p>
          <a:p>
            <a:r>
              <a:rPr lang="en-EG" sz="2000" dirty="0"/>
              <a:t>We are still not considering existing infrastructure</a:t>
            </a:r>
          </a:p>
          <a:p>
            <a:r>
              <a:rPr lang="en-EG" sz="2000" dirty="0">
                <a:highlight>
                  <a:srgbClr val="FFFF00"/>
                </a:highlight>
              </a:rPr>
              <a:t>It seems that prioritizing based on flow is better. </a:t>
            </a:r>
          </a:p>
          <a:p>
            <a:pPr lvl="1"/>
            <a:r>
              <a:rPr lang="en-EG" sz="1600" dirty="0">
                <a:highlight>
                  <a:srgbClr val="FFFF00"/>
                </a:highlight>
              </a:rPr>
              <a:t>Segments in the center are shorter so they are not selected early when prioritizing base on person_km (See the right figure in facet map on slide 41 – center is hollow) </a:t>
            </a:r>
          </a:p>
          <a:p>
            <a:endParaRPr lang="en-EG" sz="2000" dirty="0"/>
          </a:p>
          <a:p>
            <a:pPr marL="0" indent="0">
              <a:buNone/>
            </a:pPr>
            <a:endParaRPr lang="en-EG" sz="2000" dirty="0"/>
          </a:p>
        </p:txBody>
      </p:sp>
    </p:spTree>
    <p:extLst>
      <p:ext uri="{BB962C8B-B14F-4D97-AF65-F5344CB8AC3E}">
        <p14:creationId xmlns:p14="http://schemas.microsoft.com/office/powerpoint/2010/main" val="3778544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 fontScale="90000"/>
          </a:bodyPr>
          <a:lstStyle/>
          <a:p>
            <a:r>
              <a:rPr lang="en-EG" sz="4800" dirty="0"/>
              <a:t>Function 4 – Growth Based On Existing Infrastructure AND Shared Between Communities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71216-5146-7C4C-BAE3-509DBD5C4799}"/>
              </a:ext>
            </a:extLst>
          </p:cNvPr>
          <p:cNvSpPr txBox="1"/>
          <p:nvPr/>
        </p:nvSpPr>
        <p:spPr>
          <a:xfrm>
            <a:off x="6096000" y="782121"/>
            <a:ext cx="56388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Select investment length (km)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Identify edge with highest flow in each community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Identify all edges that have designated cycle infrastructure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Get union of 2 &amp; 3. This ensures that we start with at least one edge from each community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</a:rPr>
              <a:t>For edges in each community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</a:rPr>
              <a:t>identify edges that neighbor the edges in the solution from that community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</a:rPr>
              <a:t>Select edge with highest flow from [a] and    append it to the solution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2000" dirty="0">
                <a:solidFill>
                  <a:schemeClr val="bg1"/>
                </a:solidFill>
              </a:rPr>
              <a:t>Keep looping over the communities and selecting edges until you reach the investment length</a:t>
            </a:r>
            <a:endParaRPr lang="en-E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81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3FF79DE-21CE-3C4E-B39F-95427A56F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825067" cy="660907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1F445D2-5140-F545-9B96-B6E74E35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35" y="0"/>
            <a:ext cx="5825067" cy="6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81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D518-4CA9-D14D-B48E-AF680AFD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FC8ED00-9F62-8C43-B70B-C03D29FC5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44467" cy="6858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CBBA240-DE2F-F140-8EAE-421E0000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35" y="0"/>
            <a:ext cx="604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5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D1E8921-0CA7-2D48-9893-F1FFE9E54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67" y="-17804"/>
            <a:ext cx="5486400" cy="6853619"/>
          </a:xfrm>
        </p:spPr>
      </p:pic>
    </p:spTree>
    <p:extLst>
      <p:ext uri="{BB962C8B-B14F-4D97-AF65-F5344CB8AC3E}">
        <p14:creationId xmlns:p14="http://schemas.microsoft.com/office/powerpoint/2010/main" val="1449339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58AB86A5-8E74-DA43-98B1-19B4E04B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273" y="117437"/>
            <a:ext cx="5837454" cy="6623125"/>
          </a:xfrm>
        </p:spPr>
      </p:pic>
    </p:spTree>
    <p:extLst>
      <p:ext uri="{BB962C8B-B14F-4D97-AF65-F5344CB8AC3E}">
        <p14:creationId xmlns:p14="http://schemas.microsoft.com/office/powerpoint/2010/main" val="4123569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666B-4727-A043-A92B-9E5A3647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EADA5E-CA9A-7744-B7DA-F96ADAA74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97" y="1264972"/>
            <a:ext cx="11865903" cy="474636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61A713-1C06-AD42-BB2D-71A1FAF2307E}"/>
              </a:ext>
            </a:extLst>
          </p:cNvPr>
          <p:cNvSpPr/>
          <p:nvPr/>
        </p:nvSpPr>
        <p:spPr>
          <a:xfrm>
            <a:off x="1009464" y="5942568"/>
            <a:ext cx="394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b="1" i="1" dirty="0">
                <a:highlight>
                  <a:srgbClr val="FFFF00"/>
                </a:highlight>
              </a:rPr>
              <a:t>Growth shared between communities…</a:t>
            </a:r>
          </a:p>
        </p:txBody>
      </p:sp>
    </p:spTree>
    <p:extLst>
      <p:ext uri="{BB962C8B-B14F-4D97-AF65-F5344CB8AC3E}">
        <p14:creationId xmlns:p14="http://schemas.microsoft.com/office/powerpoint/2010/main" val="101390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EAC6-C2E4-A346-856D-CC6CDC2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Look at Cycling Mode Share: How Are Different OD Pairs Performing Relative to the Average Flow for Their Distance?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36A8D5-EDD5-F942-8E9D-D3BB7D69F1DA}"/>
              </a:ext>
            </a:extLst>
          </p:cNvPr>
          <p:cNvSpPr txBox="1"/>
          <p:nvPr/>
        </p:nvSpPr>
        <p:spPr>
          <a:xfrm>
            <a:off x="1286933" y="5118419"/>
            <a:ext cx="75829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EG" dirty="0"/>
              <a:t>Ratio =  Cycling Mode Share / Average Cycling Mode Share for Distance Group*</a:t>
            </a:r>
          </a:p>
          <a:p>
            <a:pPr>
              <a:spcAft>
                <a:spcPts val="600"/>
              </a:spcAft>
            </a:pPr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E1E87-553C-AD40-ACF7-797A697E46E2}"/>
              </a:ext>
            </a:extLst>
          </p:cNvPr>
          <p:cNvSpPr txBox="1"/>
          <p:nvPr/>
        </p:nvSpPr>
        <p:spPr>
          <a:xfrm>
            <a:off x="508000" y="5948056"/>
            <a:ext cx="51727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EG" sz="1400" dirty="0"/>
              <a:t>*OD pairs are bucketed into 1km groups (1-2km, 5-6km……)</a:t>
            </a:r>
          </a:p>
          <a:p>
            <a:pPr>
              <a:spcAft>
                <a:spcPts val="600"/>
              </a:spcAft>
            </a:pP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549386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1259C-3989-4B47-A69A-336F1106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EG" sz="4000">
                <a:solidFill>
                  <a:srgbClr val="FFFFFF"/>
                </a:solidFill>
              </a:rPr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BD49B-3909-0745-81E7-BFD739597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EG" b="1" u="sng" dirty="0">
                <a:solidFill>
                  <a:srgbClr val="000000"/>
                </a:solidFill>
              </a:rPr>
              <a:t>TO DO </a:t>
            </a:r>
          </a:p>
          <a:p>
            <a:r>
              <a:rPr lang="en-EG" sz="2000" dirty="0">
                <a:solidFill>
                  <a:srgbClr val="000000"/>
                </a:solidFill>
              </a:rPr>
              <a:t>Revise potential demand prediction</a:t>
            </a:r>
          </a:p>
          <a:p>
            <a:r>
              <a:rPr lang="en-EG" sz="2000" dirty="0">
                <a:solidFill>
                  <a:srgbClr val="000000"/>
                </a:solidFill>
              </a:rPr>
              <a:t>Do I need to look more into community detection? It is only a means to an end, with the end being splitting up the study area.</a:t>
            </a:r>
          </a:p>
          <a:p>
            <a:r>
              <a:rPr lang="en-EG" sz="2000" dirty="0">
                <a:solidFill>
                  <a:srgbClr val="000000"/>
                </a:solidFill>
              </a:rPr>
              <a:t>How to prioritize road segments. I am doing it based on flow</a:t>
            </a:r>
          </a:p>
          <a:p>
            <a:r>
              <a:rPr lang="en-EG" sz="2000" dirty="0">
                <a:solidFill>
                  <a:srgbClr val="000000"/>
                </a:solidFill>
              </a:rPr>
              <a:t>Try and get length in LCC as opposed to number of edges in LCC</a:t>
            </a:r>
          </a:p>
          <a:p>
            <a:r>
              <a:rPr lang="en-EG" sz="2000">
                <a:solidFill>
                  <a:srgbClr val="000000"/>
                </a:solidFill>
              </a:rPr>
              <a:t>Not sure what else</a:t>
            </a:r>
            <a:endParaRPr lang="en-EG" sz="2000" dirty="0">
              <a:solidFill>
                <a:srgbClr val="000000"/>
              </a:solidFill>
            </a:endParaRPr>
          </a:p>
          <a:p>
            <a:endParaRPr lang="en-EG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7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AAF261-9AEB-9B48-A507-D6C77A463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29" y="860426"/>
            <a:ext cx="10903742" cy="4846108"/>
          </a:xfrm>
        </p:spPr>
      </p:pic>
    </p:spTree>
    <p:extLst>
      <p:ext uri="{BB962C8B-B14F-4D97-AF65-F5344CB8AC3E}">
        <p14:creationId xmlns:p14="http://schemas.microsoft.com/office/powerpoint/2010/main" val="1328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9452B3-673D-394C-8A95-349358147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45" y="792691"/>
            <a:ext cx="11399044" cy="5066242"/>
          </a:xfrm>
        </p:spPr>
      </p:pic>
    </p:spTree>
    <p:extLst>
      <p:ext uri="{BB962C8B-B14F-4D97-AF65-F5344CB8AC3E}">
        <p14:creationId xmlns:p14="http://schemas.microsoft.com/office/powerpoint/2010/main" val="310430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CEAC6-C2E4-A346-856D-CC6CDC22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Would An Increase In Cycling Mode Share Be Distributed Between The Different OD Pairs?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43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68AF-7BF0-F94F-B1DA-B119382E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EG" sz="4000" dirty="0"/>
              <a:t>How to Distribute Additional Cycling Mode Share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1C15-5E95-004A-8C10-0E92915B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EG" sz="2200" dirty="0">
                <a:solidFill>
                  <a:schemeClr val="bg1"/>
                </a:solidFill>
              </a:rPr>
              <a:t>We cannot increase the mode share for each OD by the same X%</a:t>
            </a:r>
          </a:p>
          <a:p>
            <a:pPr marL="0" indent="0">
              <a:buNone/>
            </a:pPr>
            <a:endParaRPr lang="en-EG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EG" sz="2400" dirty="0">
                <a:solidFill>
                  <a:schemeClr val="bg1"/>
                </a:solidFill>
              </a:rPr>
              <a:t>We use a distance decay function:</a:t>
            </a:r>
            <a:endParaRPr lang="en-EG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EG" sz="2200" b="1" i="1" dirty="0">
                <a:solidFill>
                  <a:schemeClr val="bg1"/>
                </a:solidFill>
              </a:rPr>
              <a:t>Cycling Increase -&gt;  f(distance, slope)</a:t>
            </a:r>
          </a:p>
          <a:p>
            <a:pPr marL="0" indent="0">
              <a:buNone/>
            </a:pPr>
            <a:endParaRPr lang="en-EG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EG" sz="2000" dirty="0">
                <a:solidFill>
                  <a:schemeClr val="bg1"/>
                </a:solidFill>
              </a:rPr>
              <a:t>Next slides show how a 15% increase in cycling mode share would be distributed. The new cycling mode share is referred to as ‘potential’</a:t>
            </a:r>
          </a:p>
        </p:txBody>
      </p:sp>
    </p:spTree>
    <p:extLst>
      <p:ext uri="{BB962C8B-B14F-4D97-AF65-F5344CB8AC3E}">
        <p14:creationId xmlns:p14="http://schemas.microsoft.com/office/powerpoint/2010/main" val="69166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976</Words>
  <Application>Microsoft Macintosh PowerPoint</Application>
  <PresentationFormat>Widescreen</PresentationFormat>
  <Paragraphs>142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Prioritizing Cycle Infrastructure Based on Potential Demand</vt:lpstr>
      <vt:lpstr>What Is The Current Mode Share?</vt:lpstr>
      <vt:lpstr>PowerPoint Presentation</vt:lpstr>
      <vt:lpstr>PowerPoint Presentation</vt:lpstr>
      <vt:lpstr>Let’s Look at Cycling Mode Share: How Are Different OD Pairs Performing Relative to the Average Flow for Their Distance?</vt:lpstr>
      <vt:lpstr>PowerPoint Presentation</vt:lpstr>
      <vt:lpstr>PowerPoint Presentation</vt:lpstr>
      <vt:lpstr>How Would An Increase In Cycling Mode Share Be Distributed Between The Different OD Pairs?</vt:lpstr>
      <vt:lpstr>How to Distribute Additional Cycling Mode Share</vt:lpstr>
      <vt:lpstr>PowerPoint Presentation</vt:lpstr>
      <vt:lpstr>PowerPoint Presentation</vt:lpstr>
      <vt:lpstr>PowerPoint Presentation</vt:lpstr>
      <vt:lpstr>How Do We Route The Flows?</vt:lpstr>
      <vt:lpstr>PowerPoint Presentation</vt:lpstr>
      <vt:lpstr>PowerPoint Presentation</vt:lpstr>
      <vt:lpstr>Routing Flows – Weighting Profiles  the value is the % of commuters/flow that will choose that road type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on Trunk Roads</vt:lpstr>
      <vt:lpstr>Notes</vt:lpstr>
      <vt:lpstr>How Do Prioritize Road Segments?</vt:lpstr>
      <vt:lpstr>Fair Distribution – Community Detection</vt:lpstr>
      <vt:lpstr>Communities – Louvain Algorithm</vt:lpstr>
      <vt:lpstr>Function 1 – One Seed</vt:lpstr>
      <vt:lpstr>PowerPoint Presentation</vt:lpstr>
      <vt:lpstr>PowerPoint Presentation</vt:lpstr>
      <vt:lpstr>PowerPoint Presentation</vt:lpstr>
      <vt:lpstr>Notes</vt:lpstr>
      <vt:lpstr>Function 2 – Growth from Existing Infrastructure</vt:lpstr>
      <vt:lpstr>Connected Growth From Existing Infrastructure</vt:lpstr>
      <vt:lpstr>PowerPoint Presentation</vt:lpstr>
      <vt:lpstr>PowerPoint Presentation</vt:lpstr>
      <vt:lpstr>PowerPoint Presentation</vt:lpstr>
      <vt:lpstr>Notes</vt:lpstr>
      <vt:lpstr>Function 3 – Growth Shared Between Communities</vt:lpstr>
      <vt:lpstr>PowerPoint Presentation</vt:lpstr>
      <vt:lpstr>PowerPoint Presentation</vt:lpstr>
      <vt:lpstr>PowerPoint Presentation</vt:lpstr>
      <vt:lpstr>PowerPoint Presentation</vt:lpstr>
      <vt:lpstr>Notes</vt:lpstr>
      <vt:lpstr>Function 4 – Growth Based On Existing Infrastructure AND Shared Between Communities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Prioritizing Cycle Infrastructure Based on Potential Demand</dc:title>
  <dc:creator>Microsoft Office User</dc:creator>
  <cp:lastModifiedBy>Microsoft Office User</cp:lastModifiedBy>
  <cp:revision>6</cp:revision>
  <dcterms:created xsi:type="dcterms:W3CDTF">2020-06-30T17:41:02Z</dcterms:created>
  <dcterms:modified xsi:type="dcterms:W3CDTF">2020-06-30T18:00:16Z</dcterms:modified>
</cp:coreProperties>
</file>